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98" r:id="rId3"/>
    <p:sldId id="299" r:id="rId4"/>
    <p:sldId id="308" r:id="rId5"/>
    <p:sldId id="301" r:id="rId6"/>
    <p:sldId id="305" r:id="rId7"/>
    <p:sldId id="312" r:id="rId8"/>
    <p:sldId id="313" r:id="rId9"/>
    <p:sldId id="310" r:id="rId10"/>
    <p:sldId id="311" r:id="rId11"/>
    <p:sldId id="304" r:id="rId12"/>
    <p:sldId id="314" r:id="rId13"/>
    <p:sldId id="307" r:id="rId14"/>
    <p:sldId id="309" r:id="rId15"/>
    <p:sldId id="306" r:id="rId16"/>
    <p:sldId id="315" r:id="rId17"/>
    <p:sldId id="316" r:id="rId18"/>
    <p:sldId id="317" r:id="rId19"/>
    <p:sldId id="318" r:id="rId20"/>
    <p:sldId id="322" r:id="rId21"/>
    <p:sldId id="319" r:id="rId22"/>
    <p:sldId id="320" r:id="rId23"/>
    <p:sldId id="321" r:id="rId24"/>
    <p:sldId id="326" r:id="rId25"/>
    <p:sldId id="303" r:id="rId26"/>
    <p:sldId id="325" r:id="rId27"/>
    <p:sldId id="327" r:id="rId28"/>
    <p:sldId id="323" r:id="rId29"/>
    <p:sldId id="324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9" autoAdjust="0"/>
    <p:restoredTop sz="94659"/>
  </p:normalViewPr>
  <p:slideViewPr>
    <p:cSldViewPr>
      <p:cViewPr varScale="1">
        <p:scale>
          <a:sx n="87" d="100"/>
          <a:sy n="87" d="100"/>
        </p:scale>
        <p:origin x="200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B51CEA1-522E-4D80-A2A9-A5E7CD741A73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48D8DA6E-F3AA-44C4-8F76-12C99B4820B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7091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8DA6E-F3AA-44C4-8F76-12C99B4820B7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376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10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899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11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970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12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044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13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896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14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530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15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612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16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3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17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713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18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34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19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88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2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62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20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54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21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828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22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47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23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45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24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75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25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53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26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376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27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21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28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25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29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9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3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8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4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06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5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14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6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429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7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26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8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42DA5A-AFC4-45BB-A20C-4F2ABF343274}" type="slidenum">
              <a:rPr lang="en-GB" smtClean="0">
                <a:latin typeface="Arial" charset="0"/>
              </a:rPr>
              <a:pPr/>
              <a:t>9</a:t>
            </a:fld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28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65F40-08BB-481D-AD5D-8E4924D4EEE8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70D82-4B4B-418B-BB30-370927AEF9F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F14E0-77EC-4511-A940-6F970C68722D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6CFDC-8048-4F7C-A1A8-3E60E3E1FD3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CE4D8-67BA-42E8-B870-7E108E72AEFD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5C41D-0E2F-45A9-800E-6A3A26E0282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A9C31-FC46-4C7E-8637-FCB6E2EAD285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547AB-1625-4A46-AD23-E8B03AF10A8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B3928-34F3-4F40-837D-E73C5102F1C0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959D3-6CD7-44C0-9B20-DFC0FB4C3F2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A7927-B533-4CB4-800A-574F3AB537AE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AA22D-2EEB-444F-9861-7394DD44B37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C41D2-070C-48F9-8CCA-C2260FB4E828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7B9DB-C32F-441E-AD98-93C34474D80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8049C-EB09-45E2-93C1-5C7F19FBD8F2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48A55-0F97-4B43-85D7-35460ED065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959776-8D3D-4454-95D7-882F72833C9E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8E94E-C1E3-4114-9BBE-668BB6F4C96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6D84E-C043-41AC-B9E5-EFF99805D191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86389-3F5C-48C2-A785-C0B7C75CE2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F7450-F50D-4166-8E5C-ABEE2E5F8EFB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4631C-1BB0-4A5C-8B8F-B629D054F96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19753CEB-C570-403B-ADFC-CACA5669E665}" type="datetimeFigureOut">
              <a:rPr lang="en-GB"/>
              <a:pPr>
                <a:defRPr/>
              </a:pPr>
              <a:t>28/08/2018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5A71AD60-BDC5-40E2-BE9A-3333506D124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M logo small 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5085184"/>
            <a:ext cx="3529013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7359C5-F32D-A549-B9ED-4D756CE16FD1}"/>
              </a:ext>
            </a:extLst>
          </p:cNvPr>
          <p:cNvSpPr/>
          <p:nvPr/>
        </p:nvSpPr>
        <p:spPr>
          <a:xfrm>
            <a:off x="1518170" y="1628800"/>
            <a:ext cx="5892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RGB-D image segmentation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8202-FE20-5442-A7D1-C382F60C1D07}"/>
              </a:ext>
            </a:extLst>
          </p:cNvPr>
          <p:cNvSpPr/>
          <p:nvPr/>
        </p:nvSpPr>
        <p:spPr>
          <a:xfrm>
            <a:off x="6444208" y="3573016"/>
            <a:ext cx="2396104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000" dirty="0">
                <a:solidFill>
                  <a:schemeClr val="bg1"/>
                </a:solidFill>
                <a:latin typeface="+mj-lt"/>
              </a:rPr>
              <a:t>MSc Big Data Science</a:t>
            </a:r>
            <a:endParaRPr lang="en-GB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000" dirty="0">
                <a:solidFill>
                  <a:schemeClr val="bg1"/>
                </a:solidFill>
                <a:latin typeface="+mj-lt"/>
              </a:rPr>
              <a:t>Project Report 2018</a:t>
            </a:r>
            <a:endParaRPr lang="en-GB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+mj-lt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+mj-lt"/>
              </a:rPr>
              <a:t>Lyapina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Ekaterina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FAEFBA-759A-1C46-AC7C-A58CF37FF6E2}"/>
              </a:ext>
            </a:extLst>
          </p:cNvPr>
          <p:cNvSpPr/>
          <p:nvPr/>
        </p:nvSpPr>
        <p:spPr>
          <a:xfrm>
            <a:off x="2178297" y="6214970"/>
            <a:ext cx="4572000" cy="3820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GB" sz="1400" dirty="0">
                <a:solidFill>
                  <a:schemeClr val="bg1"/>
                </a:solidFill>
                <a:latin typeface="+mj-lt"/>
              </a:rPr>
              <a:t>School of Electronic Engineering and Computer Science </a:t>
            </a:r>
            <a:endParaRPr lang="en-GB" sz="1400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Positive annotation in Mask RCNN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27092-DE8D-204E-8841-C709BE09A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70" y="430064"/>
            <a:ext cx="5288259" cy="52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endParaRPr lang="en-GB" sz="2000" dirty="0">
              <a:solidFill>
                <a:srgbClr val="000099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0221CEC-326F-F049-ADB9-47C4495E7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2" y="26244"/>
            <a:ext cx="9091538" cy="4986932"/>
          </a:xfrm>
        </p:spPr>
      </p:pic>
    </p:spTree>
    <p:extLst>
      <p:ext uri="{BB962C8B-B14F-4D97-AF65-F5344CB8AC3E}">
        <p14:creationId xmlns:p14="http://schemas.microsoft.com/office/powerpoint/2010/main" val="3760659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Is depth needed?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9894-C703-004E-8E39-FF3D49DC41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0"/>
          <a:stretch/>
        </p:blipFill>
        <p:spPr>
          <a:xfrm>
            <a:off x="1188586" y="831702"/>
            <a:ext cx="6766828" cy="46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8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SUN RGB-D dataset and NYU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A3213-8C79-3741-A38D-FAF370ED9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59764"/>
            <a:ext cx="3157114" cy="263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B8190-6D09-E847-8464-95B659BF9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8" y="468081"/>
            <a:ext cx="3147268" cy="2592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628AA1-CAF0-434B-B04E-B4E59CFFE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87932"/>
            <a:ext cx="3083972" cy="25718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E1881F-64DF-1F4D-B1C5-273C8C6C82D8}"/>
              </a:ext>
            </a:extLst>
          </p:cNvPr>
          <p:cNvSpPr/>
          <p:nvPr/>
        </p:nvSpPr>
        <p:spPr>
          <a:xfrm>
            <a:off x="4427984" y="3416241"/>
            <a:ext cx="44652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Annotation format: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{"frames":[{"polygon":</a:t>
            </a:r>
          </a:p>
          <a:p>
            <a:r>
              <a:rPr lang="en-GB" dirty="0">
                <a:latin typeface="+mj-lt"/>
              </a:rPr>
              <a:t>[{"x":[368,368,428,425,427,421,417,466,464],</a:t>
            </a:r>
          </a:p>
          <a:p>
            <a:r>
              <a:rPr lang="en-GB" dirty="0">
                <a:latin typeface="+mj-lt"/>
              </a:rPr>
              <a:t>"y":[2,1,42,84,85,129,136,142,15],</a:t>
            </a:r>
          </a:p>
          <a:p>
            <a:r>
              <a:rPr lang="en-GB" dirty="0">
                <a:latin typeface="+mj-lt"/>
              </a:rPr>
              <a:t>"object":32}]}],</a:t>
            </a:r>
          </a:p>
          <a:p>
            <a:r>
              <a:rPr lang="en-GB" dirty="0">
                <a:latin typeface="+mj-lt"/>
              </a:rPr>
              <a:t>"objects":[{"name":</a:t>
            </a:r>
            <a:r>
              <a:rPr lang="ru-RU" dirty="0">
                <a:latin typeface="+mj-lt"/>
              </a:rPr>
              <a:t> </a:t>
            </a:r>
            <a:r>
              <a:rPr lang="en-GB" dirty="0">
                <a:latin typeface="+mj-lt"/>
              </a:rPr>
              <a:t>"floor"}]}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598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Mapping of classes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DC7DF4-D448-CE45-8640-38A80C4BC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" b="-1"/>
          <a:stretch/>
        </p:blipFill>
        <p:spPr>
          <a:xfrm>
            <a:off x="899592" y="1102566"/>
            <a:ext cx="3538537" cy="4052722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1B7137-AAC2-BE49-8296-2DFB570D9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464911"/>
              </p:ext>
            </p:extLst>
          </p:nvPr>
        </p:nvGraphicFramePr>
        <p:xfrm>
          <a:off x="5940152" y="734874"/>
          <a:ext cx="1951062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531">
                  <a:extLst>
                    <a:ext uri="{9D8B030D-6E8A-4147-A177-3AD203B41FA5}">
                      <a16:colId xmlns:a16="http://schemas.microsoft.com/office/drawing/2014/main" val="3666730914"/>
                    </a:ext>
                  </a:extLst>
                </a:gridCol>
                <a:gridCol w="975531">
                  <a:extLst>
                    <a:ext uri="{9D8B030D-6E8A-4147-A177-3AD203B41FA5}">
                      <a16:colId xmlns:a16="http://schemas.microsoft.com/office/drawing/2014/main" val="1264742853"/>
                    </a:ext>
                  </a:extLst>
                </a:gridCol>
              </a:tblGrid>
              <a:tr h="329722">
                <a:tc>
                  <a:txBody>
                    <a:bodyPr/>
                    <a:lstStyle/>
                    <a:p>
                      <a:r>
                        <a:rPr lang="en-GB" sz="1600" dirty="0"/>
                        <a:t>label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class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622245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bed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256180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books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46621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ceiling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88378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chair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26742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floor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632841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furniture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702002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objects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46637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picture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01064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sofa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967024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table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906245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 err="1"/>
                        <a:t>tv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45269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17641"/>
                  </a:ext>
                </a:extLst>
              </a:tr>
              <a:tr h="312459">
                <a:tc>
                  <a:txBody>
                    <a:bodyPr/>
                    <a:lstStyle/>
                    <a:p>
                      <a:r>
                        <a:rPr lang="en-GB" sz="1600" dirty="0"/>
                        <a:t>window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696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297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BBF0C-49DC-3A41-9262-294331890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52" y="163612"/>
            <a:ext cx="5973095" cy="55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6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Memory allocation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69230-8513-E640-A263-124C3DF11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12322"/>
            <a:ext cx="5040560" cy="508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Pre-processing of the data and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CE4CE-CE3F-9448-AA4F-C171CBAB2CCB}"/>
              </a:ext>
            </a:extLst>
          </p:cNvPr>
          <p:cNvSpPr/>
          <p:nvPr/>
        </p:nvSpPr>
        <p:spPr>
          <a:xfrm>
            <a:off x="683568" y="764704"/>
            <a:ext cx="73448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SUN RGB-D dataset: 10 335 images in total</a:t>
            </a:r>
          </a:p>
          <a:p>
            <a:r>
              <a:rPr lang="en-GB" dirty="0">
                <a:latin typeface="+mj-lt"/>
              </a:rPr>
              <a:t>5 050 - test images</a:t>
            </a:r>
          </a:p>
          <a:p>
            <a:r>
              <a:rPr lang="en-GB" dirty="0">
                <a:latin typeface="+mj-lt"/>
              </a:rPr>
              <a:t>5 285 – train images</a:t>
            </a:r>
          </a:p>
          <a:p>
            <a:r>
              <a:rPr lang="en-GB" dirty="0">
                <a:latin typeface="+mj-lt"/>
              </a:rPr>
              <a:t>1 056 – validation images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NYU dataset: 1449 images in total</a:t>
            </a:r>
          </a:p>
          <a:p>
            <a:r>
              <a:rPr lang="en-GB" dirty="0">
                <a:latin typeface="+mj-lt"/>
              </a:rPr>
              <a:t>1 160 – test images</a:t>
            </a:r>
          </a:p>
          <a:p>
            <a:r>
              <a:rPr lang="en-GB" dirty="0">
                <a:latin typeface="+mj-lt"/>
              </a:rPr>
              <a:t>145 – test images</a:t>
            </a:r>
          </a:p>
          <a:p>
            <a:r>
              <a:rPr lang="en-GB" dirty="0">
                <a:latin typeface="+mj-lt"/>
              </a:rPr>
              <a:t>144 – validation images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All pictures were resized to 1024x1024 and a square shape</a:t>
            </a:r>
          </a:p>
          <a:p>
            <a:r>
              <a:rPr lang="en-GB" dirty="0">
                <a:latin typeface="+mj-lt"/>
              </a:rPr>
              <a:t>Used Mask RCNN v2: </a:t>
            </a:r>
            <a:r>
              <a:rPr lang="en-GB" dirty="0">
                <a:latin typeface="+mj-lt"/>
                <a:ea typeface="Times New Roman" panose="02020603050405020304" pitchFamily="18" charset="0"/>
              </a:rPr>
              <a:t>Faster R-CNN with ResNet-101 and </a:t>
            </a:r>
            <a:r>
              <a:rPr lang="en-GB" dirty="0">
                <a:latin typeface="+mj-lt"/>
              </a:rPr>
              <a:t>FPN</a:t>
            </a:r>
          </a:p>
          <a:p>
            <a:r>
              <a:rPr lang="en-GB" dirty="0">
                <a:latin typeface="+mj-lt"/>
              </a:rPr>
              <a:t>Mini-masks were removed</a:t>
            </a:r>
          </a:p>
          <a:p>
            <a:r>
              <a:rPr lang="en-GB" dirty="0">
                <a:latin typeface="+mj-lt"/>
              </a:rPr>
              <a:t>Mini-batch of 1</a:t>
            </a:r>
          </a:p>
          <a:p>
            <a:r>
              <a:rPr lang="en-GB" dirty="0">
                <a:latin typeface="+mj-lt"/>
              </a:rPr>
              <a:t>1 GPU for training/testing</a:t>
            </a:r>
          </a:p>
          <a:p>
            <a:r>
              <a:rPr lang="en-GB" dirty="0">
                <a:latin typeface="+mj-lt"/>
              </a:rPr>
              <a:t>Learning rate from 0.01 to 0.001</a:t>
            </a:r>
          </a:p>
        </p:txBody>
      </p:sp>
    </p:spTree>
    <p:extLst>
      <p:ext uri="{BB962C8B-B14F-4D97-AF65-F5344CB8AC3E}">
        <p14:creationId xmlns:p14="http://schemas.microsoft.com/office/powerpoint/2010/main" val="45027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Training heads or all model?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45CFF-6343-DE45-92CB-3B5C51B06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2" y="921545"/>
            <a:ext cx="8604250" cy="2901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B6BE15-40A6-A445-BE81-17FAB13E5D04}"/>
              </a:ext>
            </a:extLst>
          </p:cNvPr>
          <p:cNvSpPr/>
          <p:nvPr/>
        </p:nvSpPr>
        <p:spPr>
          <a:xfrm>
            <a:off x="277081" y="3823385"/>
            <a:ext cx="85898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latin typeface="+mj-lt"/>
              </a:rPr>
              <a:t>1) The network has reached its smallest error rate and the loss function on validation data does not change anymore. In this case the network has converged. </a:t>
            </a:r>
          </a:p>
          <a:p>
            <a:pPr algn="just"/>
            <a:endParaRPr lang="en-GB" dirty="0">
              <a:latin typeface="+mj-lt"/>
            </a:endParaRPr>
          </a:p>
          <a:p>
            <a:pPr algn="just"/>
            <a:r>
              <a:rPr lang="en-GB" dirty="0">
                <a:latin typeface="+mj-lt"/>
              </a:rPr>
              <a:t>2) The training loss is getting smaller than validation loss. This indicates that the model is overfitting and further training decreases model’s performance on unseen data.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268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Assessment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C56FC-7432-6649-AB9E-5058455A0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60" y="764704"/>
            <a:ext cx="8232080" cy="2375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63A9D-96EB-C545-A514-CC49B04A23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/>
          <a:stretch/>
        </p:blipFill>
        <p:spPr>
          <a:xfrm>
            <a:off x="1700370" y="3140130"/>
            <a:ext cx="7452320" cy="25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9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Box 1"/>
          <p:cNvSpPr txBox="1">
            <a:spLocks noChangeArrowheads="1"/>
          </p:cNvSpPr>
          <p:nvPr/>
        </p:nvSpPr>
        <p:spPr bwMode="auto">
          <a:xfrm>
            <a:off x="1042988" y="1125538"/>
            <a:ext cx="6842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Objectives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EACB3E5-B961-624F-9236-6A0C02676B5D}"/>
              </a:ext>
            </a:extLst>
          </p:cNvPr>
          <p:cNvSpPr txBox="1">
            <a:spLocks/>
          </p:cNvSpPr>
          <p:nvPr/>
        </p:nvSpPr>
        <p:spPr bwMode="auto">
          <a:xfrm>
            <a:off x="539750" y="999847"/>
            <a:ext cx="8229600" cy="408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GB" sz="2000" dirty="0">
                <a:solidFill>
                  <a:srgbClr val="000099"/>
                </a:solidFill>
              </a:rPr>
              <a:t>Developing a framework for working with NYU and SUN RGB-D dataset in a popular annotation format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000" dirty="0">
                <a:solidFill>
                  <a:srgbClr val="000099"/>
                </a:solidFill>
              </a:rPr>
              <a:t>Implementation of the Mask RCNN model for NYU and SUN RGB-D dataset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000" dirty="0">
                <a:solidFill>
                  <a:srgbClr val="000099"/>
                </a:solidFill>
              </a:rPr>
              <a:t>Fine-tuning a model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000" dirty="0">
                <a:solidFill>
                  <a:srgbClr val="000099"/>
                </a:solidFill>
              </a:rPr>
              <a:t>Evaluation the quality of RGB image segmentation model working with RGB-D dataset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000" dirty="0">
                <a:solidFill>
                  <a:srgbClr val="000099"/>
                </a:solidFill>
              </a:rPr>
              <a:t>Providing integration with Kinect v2 for a demonstration</a:t>
            </a:r>
          </a:p>
          <a:p>
            <a:pPr marL="457200" indent="-457200" algn="l">
              <a:buFont typeface="+mj-lt"/>
              <a:buAutoNum type="arabicPeriod"/>
            </a:pPr>
            <a:endParaRPr lang="en-GB" sz="2000" dirty="0">
              <a:solidFill>
                <a:srgbClr val="000099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en-GB" sz="20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Example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90DB7-2402-674E-8EA2-FDBEEC636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0713"/>
            <a:ext cx="4863111" cy="4852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73DA2-DC4A-C249-9FAC-6CB43176C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8" y="1628800"/>
            <a:ext cx="3477270" cy="245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4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97702D-DFAD-D64F-808E-87BC1B879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4" y="764704"/>
            <a:ext cx="8516091" cy="3386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37510E-B470-F54E-9B5C-54AED7CDC35E}"/>
              </a:ext>
            </a:extLst>
          </p:cNvPr>
          <p:cNvSpPr txBox="1"/>
          <p:nvPr/>
        </p:nvSpPr>
        <p:spPr>
          <a:xfrm>
            <a:off x="2996563" y="4437112"/>
            <a:ext cx="3315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AP (average precious) = 0.347</a:t>
            </a:r>
          </a:p>
          <a:p>
            <a:pPr algn="ctr"/>
            <a:r>
              <a:rPr lang="en-GB" dirty="0"/>
              <a:t>with </a:t>
            </a:r>
            <a:r>
              <a:rPr lang="en-GB" dirty="0" err="1"/>
              <a:t>IoU</a:t>
            </a:r>
            <a:r>
              <a:rPr lang="en-GB" dirty="0"/>
              <a:t> 50%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C35EBB3-9FC7-D047-835F-9B595099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Assessment result</a:t>
            </a:r>
          </a:p>
        </p:txBody>
      </p:sp>
    </p:spTree>
    <p:extLst>
      <p:ext uri="{BB962C8B-B14F-4D97-AF65-F5344CB8AC3E}">
        <p14:creationId xmlns:p14="http://schemas.microsoft.com/office/powerpoint/2010/main" val="171053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NYU dataset – 0.</a:t>
            </a:r>
            <a:r>
              <a:rPr lang="en-GB" sz="2000" dirty="0">
                <a:solidFill>
                  <a:srgbClr val="000099"/>
                </a:solidFill>
                <a:ea typeface="Times New Roman" panose="02020603050405020304" pitchFamily="18" charset="0"/>
              </a:rPr>
              <a:t>1 </a:t>
            </a:r>
            <a:r>
              <a:rPr lang="en-GB" sz="2000" dirty="0" err="1">
                <a:solidFill>
                  <a:srgbClr val="000099"/>
                </a:solidFill>
                <a:ea typeface="Times New Roman" panose="02020603050405020304" pitchFamily="18" charset="0"/>
              </a:rPr>
              <a:t>mAP</a:t>
            </a:r>
            <a:endParaRPr lang="en-GB" sz="2000" dirty="0">
              <a:solidFill>
                <a:srgbClr val="00009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C6436-58F7-1B49-B779-55FCDACEC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052736"/>
            <a:ext cx="5053324" cy="35144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46A103-22F2-D04F-9057-74A464D0E725}"/>
              </a:ext>
            </a:extLst>
          </p:cNvPr>
          <p:cNvSpPr/>
          <p:nvPr/>
        </p:nvSpPr>
        <p:spPr>
          <a:xfrm>
            <a:off x="539750" y="1655800"/>
            <a:ext cx="350519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  <a:ea typeface="Times New Roman" panose="02020603050405020304" pitchFamily="18" charset="0"/>
              </a:rPr>
              <a:t>30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ResNet</a:t>
            </a:r>
            <a:r>
              <a:rPr lang="en-GB" dirty="0">
                <a:latin typeface="+mj-lt"/>
              </a:rPr>
              <a:t> 101 and FPN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Pretrained</a:t>
            </a:r>
            <a:r>
              <a:rPr lang="en-GB" dirty="0">
                <a:latin typeface="+mj-lt"/>
              </a:rPr>
              <a:t> COCO dataset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Mini-batch size of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1 image per GPU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Learning rate from 0.01 to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SGD plus momentum of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Weight decay of 0.0001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Default augmentation (flip l/r)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7859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SUN RGB-D dataset – 0.18 </a:t>
            </a:r>
            <a:r>
              <a:rPr lang="en-GB" sz="2000" dirty="0" err="1">
                <a:solidFill>
                  <a:srgbClr val="000099"/>
                </a:solidFill>
              </a:rPr>
              <a:t>mAP</a:t>
            </a:r>
            <a:endParaRPr lang="en-GB" sz="2000" dirty="0">
              <a:solidFill>
                <a:srgbClr val="000099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5C1560-B0AC-3445-90D6-999F2B1A6A0C}"/>
              </a:ext>
            </a:extLst>
          </p:cNvPr>
          <p:cNvSpPr/>
          <p:nvPr/>
        </p:nvSpPr>
        <p:spPr>
          <a:xfrm>
            <a:off x="210444" y="1807615"/>
            <a:ext cx="350519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  <a:ea typeface="Times New Roman" panose="02020603050405020304" pitchFamily="18" charset="0"/>
              </a:rPr>
              <a:t>80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ResNet</a:t>
            </a:r>
            <a:r>
              <a:rPr lang="en-GB" dirty="0">
                <a:latin typeface="+mj-lt"/>
              </a:rPr>
              <a:t> 101 and FPN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Pretrained</a:t>
            </a:r>
            <a:r>
              <a:rPr lang="en-GB" dirty="0">
                <a:latin typeface="+mj-lt"/>
              </a:rPr>
              <a:t> COCO dataset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Mini-batch size of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1 image per GPU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Learning rate from 0.01 to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SGD plus momentum of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Weight decay of 0.0001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Default augmentation (flip l/r)</a:t>
            </a:r>
            <a:endParaRPr lang="en-GB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F30A6-E4E3-3B47-A400-6EF1E23D7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80728"/>
            <a:ext cx="5140018" cy="374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45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There is always a room for improvement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D115C-7923-254E-87E6-04353E477201}"/>
              </a:ext>
            </a:extLst>
          </p:cNvPr>
          <p:cNvSpPr/>
          <p:nvPr/>
        </p:nvSpPr>
        <p:spPr>
          <a:xfrm>
            <a:off x="647663" y="1268760"/>
            <a:ext cx="784867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  <a:ea typeface="Times New Roman" panose="02020603050405020304" pitchFamily="18" charset="0"/>
              </a:rPr>
              <a:t>Lighter backbone (</a:t>
            </a:r>
            <a:r>
              <a:rPr lang="en-GB" sz="2000" dirty="0">
                <a:latin typeface="+mj-lt"/>
              </a:rPr>
              <a:t>e.g., ResNet-50</a:t>
            </a:r>
            <a:r>
              <a:rPr lang="en-GB" sz="2000" dirty="0">
                <a:latin typeface="+mj-lt"/>
                <a:ea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ROI mini batch size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BN or dropout probably won’t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  <a:ea typeface="Times New Roman" panose="02020603050405020304" pitchFamily="18" charset="0"/>
              </a:rPr>
              <a:t>Getting rid of ”object” class, better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Stronger weight decay (i.e., L2 regularization)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Adapting size of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Adam optimiser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Implementing depth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Training on 37 classes rather than 13</a:t>
            </a:r>
          </a:p>
        </p:txBody>
      </p:sp>
    </p:spTree>
    <p:extLst>
      <p:ext uri="{BB962C8B-B14F-4D97-AF65-F5344CB8AC3E}">
        <p14:creationId xmlns:p14="http://schemas.microsoft.com/office/powerpoint/2010/main" val="2229707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Analysing data from Kinect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D63B1-565F-054D-BC4B-6341257CD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81100"/>
            <a:ext cx="5943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15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323527" y="0"/>
            <a:ext cx="8229600" cy="620713"/>
          </a:xfrm>
        </p:spPr>
        <p:txBody>
          <a:bodyPr/>
          <a:lstStyle/>
          <a:p>
            <a:r>
              <a:rPr lang="en-GB" sz="1800" dirty="0">
                <a:solidFill>
                  <a:srgbClr val="000099"/>
                </a:solidFill>
              </a:rPr>
              <a:t>Open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B5E02-D608-E146-9234-5946772CD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41" y="643027"/>
            <a:ext cx="6104171" cy="62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05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4C8212-BC7F-9A4A-B533-5B832096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EDA048EF-F0AA-2E41-BDC6-EB3475DCEC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620713"/>
          </a:xfrm>
        </p:spPr>
        <p:txBody>
          <a:bodyPr/>
          <a:lstStyle/>
          <a:p>
            <a:r>
              <a:rPr lang="en-GB" sz="5400" dirty="0">
                <a:solidFill>
                  <a:srgbClr val="000099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35896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Box 1"/>
          <p:cNvSpPr txBox="1">
            <a:spLocks noChangeArrowheads="1"/>
          </p:cNvSpPr>
          <p:nvPr/>
        </p:nvSpPr>
        <p:spPr bwMode="auto">
          <a:xfrm>
            <a:off x="1042988" y="1125538"/>
            <a:ext cx="6842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Literature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EACB3E5-B961-624F-9236-6A0C02676B5D}"/>
              </a:ext>
            </a:extLst>
          </p:cNvPr>
          <p:cNvSpPr txBox="1">
            <a:spLocks/>
          </p:cNvSpPr>
          <p:nvPr/>
        </p:nvSpPr>
        <p:spPr bwMode="auto">
          <a:xfrm>
            <a:off x="539750" y="999847"/>
            <a:ext cx="8229600" cy="408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0" indent="-342900" algn="l">
              <a:buFont typeface="+mj-lt"/>
              <a:buAutoNum type="arabicPeriod"/>
            </a:pPr>
            <a:r>
              <a:rPr lang="en-GB" sz="1600" dirty="0" err="1"/>
              <a:t>Girshick</a:t>
            </a:r>
            <a:r>
              <a:rPr lang="en-GB" sz="1600" dirty="0"/>
              <a:t>, Ross B. “Fast R-CNN.” 2015 IEEE International Conference on Computer Vision (ICCV) (2015): 1440-1448.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GB" sz="1600" dirty="0"/>
              <a:t>S. Ren, K. He, R. </a:t>
            </a:r>
            <a:r>
              <a:rPr lang="en-GB" sz="1600" dirty="0" err="1"/>
              <a:t>Girshick</a:t>
            </a:r>
            <a:r>
              <a:rPr lang="en-GB" sz="1600" dirty="0"/>
              <a:t> and J. Sun, "Faster R-CNN: Towards Real-Time Object Detection with Region Proposal Networks," in IEEE Transactions on Pattern Analysis &amp; Machine Intelligence, vol. 39, no. 6, pp. 1137-1149, 2017. 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GB" sz="1600" dirty="0" err="1"/>
              <a:t>Shelhamer</a:t>
            </a:r>
            <a:r>
              <a:rPr lang="en-GB" sz="1600" dirty="0"/>
              <a:t>, Evan et al. “Fully Convolutional Networks for Semantic Segmentation.” IEEE Transactions on Pattern Analysis and Machine Intelligence 39 (2015): 640-651. 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GB" sz="1600" dirty="0" err="1"/>
              <a:t>Hazırbaş</a:t>
            </a:r>
            <a:r>
              <a:rPr lang="en-GB" sz="1600" dirty="0"/>
              <a:t>, Caner &amp; Ma, </a:t>
            </a:r>
            <a:r>
              <a:rPr lang="en-GB" sz="1600" dirty="0" err="1"/>
              <a:t>Lingni</a:t>
            </a:r>
            <a:r>
              <a:rPr lang="en-GB" sz="1600" dirty="0"/>
              <a:t> &amp; Domokos, </a:t>
            </a:r>
            <a:r>
              <a:rPr lang="en-GB" sz="1600" dirty="0" err="1"/>
              <a:t>Csaba</a:t>
            </a:r>
            <a:r>
              <a:rPr lang="en-GB" sz="1600" dirty="0"/>
              <a:t> &amp; </a:t>
            </a:r>
            <a:r>
              <a:rPr lang="en-GB" sz="1600" dirty="0" err="1"/>
              <a:t>Cremers</a:t>
            </a:r>
            <a:r>
              <a:rPr lang="en-GB" sz="1600" dirty="0"/>
              <a:t>, Daniel. (2016). </a:t>
            </a:r>
            <a:r>
              <a:rPr lang="en-GB" sz="1600" dirty="0" err="1"/>
              <a:t>FuseNet</a:t>
            </a:r>
            <a:r>
              <a:rPr lang="en-GB" sz="1600" dirty="0"/>
              <a:t>: Incorporating Depth into Semantic Segmentation via Fusion-Based CNN Architecture. 10.1007/978-3-319-54181-5_14.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GB" sz="1600" dirty="0"/>
              <a:t>Gupta, S., </a:t>
            </a:r>
            <a:r>
              <a:rPr lang="en-GB" sz="1600" dirty="0" err="1"/>
              <a:t>Girshick</a:t>
            </a:r>
            <a:r>
              <a:rPr lang="en-GB" sz="1600" dirty="0"/>
              <a:t>, R., </a:t>
            </a:r>
            <a:r>
              <a:rPr lang="en-GB" sz="1600" dirty="0" err="1"/>
              <a:t>Arbelaez</a:t>
            </a:r>
            <a:r>
              <a:rPr lang="en-GB" sz="1600" dirty="0"/>
              <a:t>, P., Malik, J.: Learning rich features from RGB- D images for object detection and segmentation.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GB" sz="1600" dirty="0"/>
              <a:t>D., </a:t>
            </a:r>
            <a:r>
              <a:rPr lang="en-GB" sz="1600" dirty="0" err="1"/>
              <a:t>Pajdla</a:t>
            </a:r>
            <a:r>
              <a:rPr lang="en-GB" sz="1600" dirty="0"/>
              <a:t>, T., Schiele, B., </a:t>
            </a:r>
            <a:r>
              <a:rPr lang="en-GB" sz="1600" dirty="0" err="1"/>
              <a:t>Tuytelaars</a:t>
            </a:r>
            <a:r>
              <a:rPr lang="en-GB" sz="1600" dirty="0"/>
              <a:t>, T., eds.: Proceedings of European Conference on Computer Vision. Volume 8695 of Lecture Notes in Computer Science., Zurich, Switzerland, Springer (2014) 345–360 </a:t>
            </a:r>
            <a:r>
              <a:rPr lang="en-US" sz="1600" dirty="0"/>
              <a:t> </a:t>
            </a:r>
            <a:endParaRPr lang="en-GB" sz="1600" dirty="0"/>
          </a:p>
          <a:p>
            <a:pPr marL="342900" lvl="0" indent="-342900" algn="l">
              <a:buFont typeface="+mj-lt"/>
              <a:buAutoNum type="arabicPeriod"/>
            </a:pPr>
            <a:r>
              <a:rPr lang="en-GB" sz="1600" dirty="0"/>
              <a:t>Holder, Christopher J. et al. “Depth Not Needed - An Evaluation of RGB-D Feature Encodings for Off-Road Scene Understanding by Convolutional Neural Network.” </a:t>
            </a:r>
            <a:r>
              <a:rPr lang="en-GB" sz="1600" dirty="0" err="1"/>
              <a:t>CoRR</a:t>
            </a:r>
            <a:r>
              <a:rPr lang="en-GB" sz="1600" dirty="0"/>
              <a:t> abs/1801.01235 (2017)</a:t>
            </a:r>
          </a:p>
        </p:txBody>
      </p:sp>
    </p:spTree>
    <p:extLst>
      <p:ext uri="{BB962C8B-B14F-4D97-AF65-F5344CB8AC3E}">
        <p14:creationId xmlns:p14="http://schemas.microsoft.com/office/powerpoint/2010/main" val="266618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endParaRPr lang="en-GB" sz="2000" dirty="0">
              <a:solidFill>
                <a:srgbClr val="000099"/>
              </a:solidFill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554C371F-5EDB-A843-8B09-9DFD5E6AF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8705"/>
          <a:stretch/>
        </p:blipFill>
        <p:spPr>
          <a:xfrm>
            <a:off x="0" y="1052736"/>
            <a:ext cx="9167896" cy="3528392"/>
          </a:xfrm>
        </p:spPr>
      </p:pic>
    </p:spTree>
    <p:extLst>
      <p:ext uri="{BB962C8B-B14F-4D97-AF65-F5344CB8AC3E}">
        <p14:creationId xmlns:p14="http://schemas.microsoft.com/office/powerpoint/2010/main" val="105752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State-of-the-art in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F675A-E43E-2144-BBE4-2B8D78345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713"/>
            <a:ext cx="8229600" cy="1036711"/>
          </a:xfrm>
        </p:spPr>
        <p:txBody>
          <a:bodyPr/>
          <a:lstStyle/>
          <a:p>
            <a:pPr marL="0" indent="0" algn="just">
              <a:buNone/>
            </a:pPr>
            <a:r>
              <a:rPr lang="en-GB" sz="2000" dirty="0">
                <a:latin typeface="+mj-lt"/>
              </a:rPr>
              <a:t>R-CNN, followed by Fast R-CNN and Faster R-CNN: assign a reasonable number of candidate object regions and evaluate convolutional networks independently on each region of interest (</a:t>
            </a:r>
            <a:r>
              <a:rPr lang="en-GB" sz="2000" dirty="0" err="1">
                <a:latin typeface="+mj-lt"/>
              </a:rPr>
              <a:t>RoI</a:t>
            </a:r>
            <a:r>
              <a:rPr lang="en-GB" sz="2000" dirty="0">
                <a:latin typeface="+mj-lt"/>
              </a:rPr>
              <a:t>). </a:t>
            </a:r>
            <a:endParaRPr lang="en-US" sz="2000" dirty="0">
              <a:latin typeface="+mj-lt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804B32D-7333-6647-9201-6B897D3A57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"/>
          <a:stretch/>
        </p:blipFill>
        <p:spPr bwMode="auto">
          <a:xfrm>
            <a:off x="994392" y="1657424"/>
            <a:ext cx="7155216" cy="403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3253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A6D613A-F863-3247-A90A-42051FC2A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356"/>
            <a:ext cx="9144000" cy="5146316"/>
          </a:xfrm>
        </p:spPr>
      </p:pic>
    </p:spTree>
    <p:extLst>
      <p:ext uri="{BB962C8B-B14F-4D97-AF65-F5344CB8AC3E}">
        <p14:creationId xmlns:p14="http://schemas.microsoft.com/office/powerpoint/2010/main" val="139041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Mask R-CNN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720CB-E672-5648-8622-BC49BCCE4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96752"/>
            <a:ext cx="6866093" cy="3197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EA4E70-1A52-934E-A70D-886AE3AFB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4735427"/>
            <a:ext cx="2730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9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 err="1">
                <a:solidFill>
                  <a:srgbClr val="000099"/>
                </a:solidFill>
              </a:rPr>
              <a:t>RoIAlign</a:t>
            </a:r>
            <a:r>
              <a:rPr lang="en-GB" sz="2000" dirty="0">
                <a:solidFill>
                  <a:srgbClr val="000099"/>
                </a:solidFill>
              </a:rPr>
              <a:t> pooling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0FA52-B66D-4A49-980C-E337BAC6A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5"/>
          <a:stretch/>
        </p:blipFill>
        <p:spPr>
          <a:xfrm>
            <a:off x="1517104" y="1400927"/>
            <a:ext cx="6109792" cy="4170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85824D-FFA3-D14D-A6C5-DA5EC9E0C7ED}"/>
              </a:ext>
            </a:extLst>
          </p:cNvPr>
          <p:cNvSpPr/>
          <p:nvPr/>
        </p:nvSpPr>
        <p:spPr>
          <a:xfrm>
            <a:off x="1485933" y="729886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divide the </a:t>
            </a:r>
            <a:r>
              <a:rPr lang="en-GB" b="1" dirty="0"/>
              <a:t>h x w</a:t>
            </a:r>
            <a:r>
              <a:rPr lang="en-GB" dirty="0"/>
              <a:t> ROI as</a:t>
            </a:r>
            <a:r>
              <a:rPr lang="en-GB" b="1" dirty="0"/>
              <a:t> H x W</a:t>
            </a:r>
            <a:r>
              <a:rPr lang="en-GB" dirty="0"/>
              <a:t> sub-windows, then </a:t>
            </a:r>
            <a:r>
              <a:rPr lang="en-GB" b="1" dirty="0"/>
              <a:t>max-pool</a:t>
            </a:r>
            <a:endParaRPr lang="en-GB" dirty="0"/>
          </a:p>
          <a:p>
            <a:pPr algn="ctr"/>
            <a:r>
              <a:rPr lang="en-GB" dirty="0"/>
              <a:t>reported to have ~3 points improvement in 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7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7079A-CB44-2E46-BF76-66460164A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76672"/>
            <a:ext cx="9144000" cy="50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EAC186-0CC4-1B45-B27B-B1D1DAF82C30}"/>
              </a:ext>
            </a:extLst>
          </p:cNvPr>
          <p:cNvSpPr/>
          <p:nvPr/>
        </p:nvSpPr>
        <p:spPr>
          <a:xfrm>
            <a:off x="1619672" y="188991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+mj-lt"/>
                <a:ea typeface="Times New Roman" panose="02020603050405020304" pitchFamily="18" charset="0"/>
              </a:rPr>
              <a:t>Mask RCNN v1: Faster R-CNN with VGG-16 backbone </a:t>
            </a:r>
            <a:r>
              <a:rPr lang="en-GB" sz="2000" dirty="0">
                <a:latin typeface="+mj-lt"/>
              </a:rPr>
              <a:t>and FCN</a:t>
            </a:r>
          </a:p>
          <a:p>
            <a:r>
              <a:rPr lang="en-GB" sz="2000" dirty="0">
                <a:latin typeface="+mj-lt"/>
              </a:rPr>
              <a:t>Mask RCNN v2: </a:t>
            </a:r>
            <a:r>
              <a:rPr lang="en-GB" sz="2000" dirty="0">
                <a:latin typeface="+mj-lt"/>
                <a:ea typeface="Times New Roman" panose="02020603050405020304" pitchFamily="18" charset="0"/>
              </a:rPr>
              <a:t>Faster R-CNN with ResNet-101 and </a:t>
            </a:r>
            <a:r>
              <a:rPr lang="en-GB" sz="2000" dirty="0">
                <a:latin typeface="+mj-lt"/>
              </a:rPr>
              <a:t>FPN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404EA-B936-9345-8CB5-77FC7E0AB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4900772"/>
            <a:ext cx="2730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QMfoo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02300"/>
            <a:ext cx="9144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</a:rPr>
              <a:t>Annotation in Mask RCNN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B376D-BC73-844E-94D6-3B0E3D615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" y="636985"/>
            <a:ext cx="4438850" cy="407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A8C7A3-0A18-8D4A-8186-DD306BACE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32" y="620713"/>
            <a:ext cx="4283968" cy="42337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79D084-3FEC-E843-940D-3E1CD85D6EBC}"/>
              </a:ext>
            </a:extLst>
          </p:cNvPr>
          <p:cNvSpPr/>
          <p:nvPr/>
        </p:nvSpPr>
        <p:spPr>
          <a:xfrm>
            <a:off x="1259632" y="4605116"/>
            <a:ext cx="1560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system-ui"/>
              </a:rPr>
              <a:t>Negative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37C943-E6E3-7C4D-8714-29FD0A7A077D}"/>
              </a:ext>
            </a:extLst>
          </p:cNvPr>
          <p:cNvSpPr/>
          <p:nvPr/>
        </p:nvSpPr>
        <p:spPr>
          <a:xfrm>
            <a:off x="5940152" y="4575181"/>
            <a:ext cx="1560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system-ui"/>
              </a:rPr>
              <a:t>Neutral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35B4ED-5FF0-374A-B7F4-FC8EC369898D}"/>
              </a:ext>
            </a:extLst>
          </p:cNvPr>
          <p:cNvSpPr/>
          <p:nvPr/>
        </p:nvSpPr>
        <p:spPr>
          <a:xfrm>
            <a:off x="269986" y="4997555"/>
            <a:ext cx="8802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Roboto"/>
              </a:rPr>
              <a:t>Faster R-CNN does not make random boundary box proposals. Instead, it predicts offsets that are relative to the top left corner of some reference boxes called </a:t>
            </a:r>
            <a:r>
              <a:rPr lang="en-GB" sz="1600" b="1" dirty="0">
                <a:solidFill>
                  <a:srgbClr val="222222"/>
                </a:solidFill>
                <a:latin typeface="Roboto"/>
              </a:rPr>
              <a:t>anchors</a:t>
            </a:r>
            <a:r>
              <a:rPr lang="en-GB" sz="1600" dirty="0">
                <a:solidFill>
                  <a:srgbClr val="222222"/>
                </a:solidFill>
                <a:latin typeface="Roboto"/>
              </a:rPr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79482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626</Words>
  <Application>Microsoft Macintosh PowerPoint</Application>
  <PresentationFormat>On-screen Show (4:3)</PresentationFormat>
  <Paragraphs>163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Roboto</vt:lpstr>
      <vt:lpstr>system-ui</vt:lpstr>
      <vt:lpstr>Times New Roman</vt:lpstr>
      <vt:lpstr>Office Theme</vt:lpstr>
      <vt:lpstr>PowerPoint Presentation</vt:lpstr>
      <vt:lpstr>Objectives</vt:lpstr>
      <vt:lpstr>PowerPoint Presentation</vt:lpstr>
      <vt:lpstr>State-of-the-art in object detection</vt:lpstr>
      <vt:lpstr>PowerPoint Presentation</vt:lpstr>
      <vt:lpstr>Mask R-CNN</vt:lpstr>
      <vt:lpstr>RoIAlign pooling</vt:lpstr>
      <vt:lpstr>PowerPoint Presentation</vt:lpstr>
      <vt:lpstr>Annotation in Mask RCNN</vt:lpstr>
      <vt:lpstr>Positive annotation in Mask RCNN</vt:lpstr>
      <vt:lpstr>PowerPoint Presentation</vt:lpstr>
      <vt:lpstr>Is depth needed?</vt:lpstr>
      <vt:lpstr>SUN RGB-D dataset and NYU dataset</vt:lpstr>
      <vt:lpstr>Mapping of classes</vt:lpstr>
      <vt:lpstr>PowerPoint Presentation</vt:lpstr>
      <vt:lpstr>Memory allocation</vt:lpstr>
      <vt:lpstr>Pre-processing of the data and model</vt:lpstr>
      <vt:lpstr>Training heads or all model?</vt:lpstr>
      <vt:lpstr>Assessment</vt:lpstr>
      <vt:lpstr>Example result</vt:lpstr>
      <vt:lpstr>Assessment result</vt:lpstr>
      <vt:lpstr>NYU dataset – 0.1 mAP</vt:lpstr>
      <vt:lpstr>SUN RGB-D dataset – 0.18 mAP</vt:lpstr>
      <vt:lpstr>There is always a room for improvement</vt:lpstr>
      <vt:lpstr>Analysing data from Kinect</vt:lpstr>
      <vt:lpstr>Open source</vt:lpstr>
      <vt:lpstr>PowerPoint Presentation</vt:lpstr>
      <vt:lpstr>Q&amp;A</vt:lpstr>
      <vt:lpstr>Literature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Sebrell</dc:creator>
  <cp:lastModifiedBy>Ekaterina Lyapina</cp:lastModifiedBy>
  <cp:revision>141</cp:revision>
  <dcterms:created xsi:type="dcterms:W3CDTF">2012-06-13T10:26:56Z</dcterms:created>
  <dcterms:modified xsi:type="dcterms:W3CDTF">2018-08-28T11:26:28Z</dcterms:modified>
</cp:coreProperties>
</file>